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7"/>
  </p:notesMasterIdLst>
  <p:sldIdLst>
    <p:sldId id="256" r:id="rId2"/>
    <p:sldId id="291" r:id="rId3"/>
    <p:sldId id="258" r:id="rId4"/>
    <p:sldId id="259" r:id="rId5"/>
    <p:sldId id="292" r:id="rId6"/>
    <p:sldId id="27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2" r:id="rId16"/>
    <p:sldId id="273" r:id="rId17"/>
    <p:sldId id="284" r:id="rId18"/>
    <p:sldId id="294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6" r:id="rId31"/>
    <p:sldId id="288" r:id="rId32"/>
    <p:sldId id="295" r:id="rId33"/>
    <p:sldId id="289" r:id="rId34"/>
    <p:sldId id="293" r:id="rId35"/>
    <p:sldId id="290" r:id="rId36"/>
  </p:sldIdLst>
  <p:sldSz cx="12192000" cy="6858000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Gill Sans" panose="020B0604020202020204" charset="0"/>
      <p:regular r:id="rId42"/>
      <p:bold r:id="rId43"/>
    </p:embeddedFont>
    <p:embeddedFont>
      <p:font typeface="Segoe UI" panose="020B0502040204020203" pitchFamily="34" charset="0"/>
      <p:regular r:id="rId44"/>
      <p:bold r:id="rId45"/>
      <p:italic r:id="rId46"/>
      <p:boldItalic r:id="rId47"/>
    </p:embeddedFont>
    <p:embeddedFont>
      <p:font typeface="Sorts Mill Goudy" panose="020B0604020202020204" charset="0"/>
      <p:regular r:id="rId48"/>
      <p: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842" autoAdjust="0"/>
  </p:normalViewPr>
  <p:slideViewPr>
    <p:cSldViewPr snapToGrid="0">
      <p:cViewPr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cdb0f92df7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cdb0f92df7_1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cdb0f92df7_1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116" name="Google Shape;11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cdb0f92df7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cdb0f92df7_1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gcdb0f92df7_1_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cdb0f92df7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cdb0f92df7_1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gcdb0f92df7_1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db0f92df7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cdb0f92df7_1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gcdb0f92df7_1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cdb0f92df7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cdb0f92df7_1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gcdb0f92df7_1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cdb0f92df7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cdb0f92df7_1_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gcdb0f92df7_1_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orts Mill Goudy"/>
              <a:buNone/>
              <a:defRPr sz="36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None/>
              <a:defRPr sz="2400" i="1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2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4156000" y="-530299"/>
            <a:ext cx="3918098" cy="9486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1pPr>
            <a:lvl2pPr marL="914400" lvl="1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2pPr>
            <a:lvl3pPr marL="1371600" lvl="2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3pPr>
            <a:lvl4pPr marL="1828800" lvl="3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4pPr>
            <a:lvl5pPr marL="2286000" lvl="4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1pPr>
            <a:lvl2pPr marL="914400" lvl="1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2pPr>
            <a:lvl3pPr marL="1371600" lvl="2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3pPr>
            <a:lvl4pPr marL="1828800" lvl="3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4pPr>
            <a:lvl5pPr marL="2286000" lvl="4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  <a:defRPr sz="32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1pPr>
            <a:lvl2pPr marL="914400" lvl="1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2pPr>
            <a:lvl3pPr marL="1371600" lvl="2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3pPr>
            <a:lvl4pPr marL="1828800" lvl="3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4pPr>
            <a:lvl5pPr marL="2286000" lvl="4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Sorts Mill Goudy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680"/>
              <a:buNone/>
              <a:defRPr sz="2400" i="1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26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12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12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orts Mill Goudy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909758" y="2057400"/>
            <a:ext cx="5031521" cy="4119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1pPr>
            <a:lvl2pPr marL="914400" lvl="1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2pPr>
            <a:lvl3pPr marL="1371600" lvl="2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3pPr>
            <a:lvl4pPr marL="1828800" lvl="3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4pPr>
            <a:lvl5pPr marL="2286000" lvl="4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265408" y="2057401"/>
            <a:ext cx="5016834" cy="4119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1pPr>
            <a:lvl2pPr marL="914400" lvl="1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2pPr>
            <a:lvl3pPr marL="1371600" lvl="2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3pPr>
            <a:lvl4pPr marL="1828800" lvl="3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4pPr>
            <a:lvl5pPr marL="2286000" lvl="4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  <a:defRPr sz="32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None/>
              <a:defRPr sz="2400" b="1" i="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2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2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1pPr>
            <a:lvl2pPr marL="914400" lvl="1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2pPr>
            <a:lvl3pPr marL="1371600" lvl="2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3pPr>
            <a:lvl4pPr marL="1828800" lvl="3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4pPr>
            <a:lvl5pPr marL="2286000" lvl="4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2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2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1pPr>
            <a:lvl2pPr marL="914400" lvl="1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2pPr>
            <a:lvl3pPr marL="1371600" lvl="2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3pPr>
            <a:lvl4pPr marL="1828800" lvl="3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4pPr>
            <a:lvl5pPr marL="2286000" lvl="4" indent="-30861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08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40"/>
              <a:buChar char="•"/>
              <a:defRPr sz="3200"/>
            </a:lvl1pPr>
            <a:lvl2pPr marL="914400" lvl="1" indent="-35306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960"/>
              <a:buChar char="•"/>
              <a:defRPr sz="2800"/>
            </a:lvl2pPr>
            <a:lvl3pPr marL="1371600" lvl="2" indent="-33528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80"/>
              <a:buChar char="•"/>
              <a:defRPr sz="2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20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2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8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4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7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7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4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96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8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2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8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4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7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7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Sorts Mill Goudy"/>
              <a:buNone/>
              <a:defRPr sz="3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52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60"/>
              <a:buFont typeface="Arial"/>
              <a:buChar char="•"/>
              <a:defRPr sz="18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53727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53727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3727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3727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3727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3727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3727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3727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3727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3727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53727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js/guide/models_and_layers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c/rfcx-species-audio-detection/overview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89" name="Google Shape;89;p13" descr="Colourful toucan tropical bird"/>
          <p:cNvPicPr preferRelativeResize="0"/>
          <p:nvPr/>
        </p:nvPicPr>
        <p:blipFill rotWithShape="1">
          <a:blip r:embed="rId3">
            <a:alphaModFix/>
          </a:blip>
          <a:srcRect t="10267" b="13771"/>
          <a:stretch/>
        </p:blipFill>
        <p:spPr>
          <a:xfrm>
            <a:off x="685800" y="685800"/>
            <a:ext cx="10820400" cy="54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/>
          <p:nvPr/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lt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2909325" y="2440220"/>
            <a:ext cx="6164100" cy="24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0555"/>
              <a:buFont typeface="Arial"/>
              <a:buNone/>
            </a:pPr>
            <a:r>
              <a:rPr lang="en-US" b="1" dirty="0">
                <a:solidFill>
                  <a:schemeClr val="dk1"/>
                </a:solidFill>
              </a:rPr>
              <a:t>Sounds Classification and Detection for Rain forest species using Custom CNN algorithm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rts Mill Goudy"/>
              <a:buNone/>
            </a:pPr>
            <a:endParaRPr dirty="0"/>
          </a:p>
        </p:txBody>
      </p:sp>
      <p:sp>
        <p:nvSpPr>
          <p:cNvPr id="92" name="Google Shape;92;p13"/>
          <p:cNvSpPr txBox="1"/>
          <p:nvPr/>
        </p:nvSpPr>
        <p:spPr>
          <a:xfrm>
            <a:off x="8858250" y="4388300"/>
            <a:ext cx="23676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Sorts Mill Goudy"/>
                <a:ea typeface="Sorts Mill Goudy"/>
                <a:cs typeface="Sorts Mill Goudy"/>
                <a:sym typeface="Sorts Mill Goudy"/>
              </a:rPr>
              <a:t>By </a:t>
            </a:r>
            <a:endParaRPr sz="1500"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Sorts Mill Goudy"/>
                <a:ea typeface="Sorts Mill Goudy"/>
                <a:cs typeface="Sorts Mill Goudy"/>
                <a:sym typeface="Sorts Mill Goudy"/>
              </a:rPr>
              <a:t>Shreejaa Talla</a:t>
            </a:r>
            <a:endParaRPr sz="1500"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Sorts Mill Goudy"/>
                <a:ea typeface="Sorts Mill Goudy"/>
                <a:cs typeface="Sorts Mill Goudy"/>
                <a:sym typeface="Sorts Mill Goudy"/>
              </a:rPr>
              <a:t>Sri Vinesh Pothana</a:t>
            </a:r>
            <a:endParaRPr sz="1500"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7272">
              <a:alpha val="2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685801" y="701040"/>
            <a:ext cx="10820400" cy="547116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2" name="Google Shape;182;p22"/>
          <p:cNvSpPr txBox="1">
            <a:spLocks noGrp="1"/>
          </p:cNvSpPr>
          <p:nvPr>
            <p:ph type="title"/>
          </p:nvPr>
        </p:nvSpPr>
        <p:spPr>
          <a:xfrm>
            <a:off x="2787396" y="1028150"/>
            <a:ext cx="6393688" cy="813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/>
              <a:t>TEST DATA OVERVIEW</a:t>
            </a:r>
            <a:endParaRPr/>
          </a:p>
        </p:txBody>
      </p:sp>
      <p:sp>
        <p:nvSpPr>
          <p:cNvPr id="183" name="Google Shape;183;p22"/>
          <p:cNvSpPr txBox="1">
            <a:spLocks noGrp="1"/>
          </p:cNvSpPr>
          <p:nvPr>
            <p:ph type="body" idx="1"/>
          </p:nvPr>
        </p:nvSpPr>
        <p:spPr>
          <a:xfrm>
            <a:off x="1284850" y="2135939"/>
            <a:ext cx="6339840" cy="1795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80"/>
              <a:buChar char="•"/>
            </a:pPr>
            <a:r>
              <a:rPr lang="en-US"/>
              <a:t>This is the dataset that our model uses to provide unbiased evaluation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Char char="•"/>
            </a:pPr>
            <a:r>
              <a:rPr lang="en-US"/>
              <a:t>Out test data consists of 1992 unlabeled audio recording which is approximately 7GB</a:t>
            </a:r>
            <a:endParaRPr/>
          </a:p>
        </p:txBody>
      </p:sp>
      <p:pic>
        <p:nvPicPr>
          <p:cNvPr id="184" name="Google Shape;184;p22" descr="0a6a36fb6.flac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88979" y="447548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2"/>
          <p:cNvSpPr txBox="1"/>
          <p:nvPr/>
        </p:nvSpPr>
        <p:spPr>
          <a:xfrm>
            <a:off x="1338698" y="4632961"/>
            <a:ext cx="6339840" cy="497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80"/>
              <a:buFont typeface="Arial"/>
              <a:buNone/>
            </a:pPr>
            <a:r>
              <a:rPr lang="en-US" sz="2400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Sample unlabeled audio recording </a:t>
            </a: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5984240" y="4639564"/>
            <a:ext cx="978408" cy="48463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54696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>
            <a:spLocks noGrp="1"/>
          </p:cNvSpPr>
          <p:nvPr>
            <p:ph type="body" idx="1"/>
          </p:nvPr>
        </p:nvSpPr>
        <p:spPr>
          <a:xfrm>
            <a:off x="772159" y="577703"/>
            <a:ext cx="9486901" cy="489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80"/>
              <a:buNone/>
            </a:pPr>
            <a:r>
              <a:rPr lang="en-US"/>
              <a:t>Label Class Distribution</a:t>
            </a:r>
            <a:endParaRPr/>
          </a:p>
        </p:txBody>
      </p:sp>
      <p:pic>
        <p:nvPicPr>
          <p:cNvPr id="192" name="Google Shape;192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159" y="1320004"/>
            <a:ext cx="10535920" cy="5233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558800" y="436880"/>
            <a:ext cx="9486900" cy="61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/>
              <a:t>F-MAX OF THE SPECIES</a:t>
            </a:r>
            <a:endParaRPr/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425" y="1245050"/>
            <a:ext cx="11663776" cy="532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>
            <a:spLocks noGrp="1"/>
          </p:cNvSpPr>
          <p:nvPr>
            <p:ph type="title"/>
          </p:nvPr>
        </p:nvSpPr>
        <p:spPr>
          <a:xfrm>
            <a:off x="558800" y="436880"/>
            <a:ext cx="9486900" cy="61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/>
              <a:t>F-MIN OF THE SPECIES</a:t>
            </a:r>
            <a:endParaRPr/>
          </a:p>
        </p:txBody>
      </p:sp>
      <p:pic>
        <p:nvPicPr>
          <p:cNvPr id="204" name="Google Shape;204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2525" y="1475450"/>
            <a:ext cx="12019476" cy="505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>
            <a:spLocks noGrp="1"/>
          </p:cNvSpPr>
          <p:nvPr>
            <p:ph type="title"/>
          </p:nvPr>
        </p:nvSpPr>
        <p:spPr>
          <a:xfrm>
            <a:off x="411479" y="195995"/>
            <a:ext cx="9486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/>
              <a:t>DATA PREPROCESSING</a:t>
            </a:r>
            <a:endParaRPr/>
          </a:p>
        </p:txBody>
      </p:sp>
      <p:sp>
        <p:nvSpPr>
          <p:cNvPr id="239" name="Google Shape;239;p28"/>
          <p:cNvSpPr txBox="1">
            <a:spLocks noGrp="1"/>
          </p:cNvSpPr>
          <p:nvPr>
            <p:ph type="body" idx="1"/>
          </p:nvPr>
        </p:nvSpPr>
        <p:spPr>
          <a:xfrm>
            <a:off x="411479" y="1111103"/>
            <a:ext cx="9486901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80"/>
              <a:buChar char="•"/>
            </a:pPr>
            <a:r>
              <a:rPr lang="en-US"/>
              <a:t>Concatenate tp and fp train.csv files by adding the is_tp column.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None/>
            </a:pPr>
            <a:endParaRPr/>
          </a:p>
        </p:txBody>
      </p:sp>
      <p:pic>
        <p:nvPicPr>
          <p:cNvPr id="240" name="Google Shape;240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5029" y="1569720"/>
            <a:ext cx="8559800" cy="5288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>
            <a:spLocks noGrp="1"/>
          </p:cNvSpPr>
          <p:nvPr>
            <p:ph type="body" idx="1"/>
          </p:nvPr>
        </p:nvSpPr>
        <p:spPr>
          <a:xfrm>
            <a:off x="243840" y="675640"/>
            <a:ext cx="11750039" cy="54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80"/>
              <a:buNone/>
            </a:pPr>
            <a:r>
              <a:rPr lang="en-US" dirty="0"/>
              <a:t>Check for NULL values</a:t>
            </a:r>
            <a:endParaRPr dirty="0"/>
          </a:p>
        </p:txBody>
      </p:sp>
      <p:pic>
        <p:nvPicPr>
          <p:cNvPr id="246" name="Google Shape;246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39970" y="2393223"/>
            <a:ext cx="3100070" cy="242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9"/>
          <p:cNvSpPr txBox="1"/>
          <p:nvPr/>
        </p:nvSpPr>
        <p:spPr>
          <a:xfrm>
            <a:off x="220980" y="4203699"/>
            <a:ext cx="11750039" cy="1230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Font typeface="Arial"/>
              <a:buNone/>
            </a:pPr>
            <a:r>
              <a:rPr lang="en-US" sz="2400" dirty="0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      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54" name="Google Shape;254;p30" descr="Chart, box and whisker 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82" r="-2" b="693"/>
          <a:stretch/>
        </p:blipFill>
        <p:spPr>
          <a:xfrm>
            <a:off x="291895" y="557192"/>
            <a:ext cx="5804105" cy="3167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0" descr="Chart, box and whisker ch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r="2" b="673"/>
          <a:stretch/>
        </p:blipFill>
        <p:spPr>
          <a:xfrm>
            <a:off x="6197717" y="557192"/>
            <a:ext cx="5797883" cy="3167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0" descr="Chart, box and whisker 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t="12603" r="-2" b="-2"/>
          <a:stretch/>
        </p:blipFill>
        <p:spPr>
          <a:xfrm>
            <a:off x="198737" y="3888336"/>
            <a:ext cx="5804105" cy="2789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0" descr="Chart, box and whisker chart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 t="6376" r="2" b="6134"/>
          <a:stretch/>
        </p:blipFill>
        <p:spPr>
          <a:xfrm>
            <a:off x="6197717" y="3896335"/>
            <a:ext cx="5797883" cy="2789948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640139" y="214794"/>
            <a:ext cx="11013440" cy="513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Sorts Mill Goudy"/>
              <a:buNone/>
            </a:pPr>
            <a:r>
              <a:rPr lang="en-US" sz="2400" dirty="0"/>
              <a:t>OUTLIER INFORMATION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1"/>
          <p:cNvSpPr txBox="1">
            <a:spLocks noGrp="1"/>
          </p:cNvSpPr>
          <p:nvPr>
            <p:ph type="title"/>
          </p:nvPr>
        </p:nvSpPr>
        <p:spPr>
          <a:xfrm>
            <a:off x="1371600" y="325200"/>
            <a:ext cx="9486900" cy="8940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Processing the label data</a:t>
            </a:r>
            <a:endParaRPr/>
          </a:p>
        </p:txBody>
      </p:sp>
      <p:pic>
        <p:nvPicPr>
          <p:cNvPr id="340" name="Google Shape;34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100" y="2374475"/>
            <a:ext cx="6562700" cy="283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6700" y="1618735"/>
            <a:ext cx="3837475" cy="5072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96EEA-946C-4A27-AA37-E28120985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0"/>
            <a:ext cx="9486900" cy="1371600"/>
          </a:xfrm>
        </p:spPr>
        <p:txBody>
          <a:bodyPr/>
          <a:lstStyle/>
          <a:p>
            <a:pPr algn="ctr"/>
            <a:r>
              <a:rPr lang="en-IN" dirty="0"/>
              <a:t>Signal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B88563-470A-4094-82BC-E7C56477D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" y="1848089"/>
            <a:ext cx="5989637" cy="41253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18D27B-5216-49F1-B3D6-C6F320DD8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637" y="1848088"/>
            <a:ext cx="5623242" cy="4125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971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>
            <a:spLocks noGrp="1"/>
          </p:cNvSpPr>
          <p:nvPr>
            <p:ph type="title"/>
          </p:nvPr>
        </p:nvSpPr>
        <p:spPr>
          <a:xfrm>
            <a:off x="1352549" y="290082"/>
            <a:ext cx="9486900" cy="627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 dirty="0"/>
              <a:t>AUDIO AUGMENTATION</a:t>
            </a:r>
            <a:endParaRPr dirty="0"/>
          </a:p>
        </p:txBody>
      </p:sp>
      <p:pic>
        <p:nvPicPr>
          <p:cNvPr id="264" name="Google Shape;264;p31"/>
          <p:cNvPicPr preferRelativeResize="0"/>
          <p:nvPr/>
        </p:nvPicPr>
        <p:blipFill rotWithShape="1">
          <a:blip r:embed="rId3">
            <a:alphaModFix/>
          </a:blip>
          <a:srcRect l="9333" t="-1130" r="1524" b="1129"/>
          <a:stretch/>
        </p:blipFill>
        <p:spPr>
          <a:xfrm>
            <a:off x="2109000" y="2391475"/>
            <a:ext cx="8075949" cy="408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1"/>
          <p:cNvPicPr preferRelativeResize="0"/>
          <p:nvPr/>
        </p:nvPicPr>
        <p:blipFill rotWithShape="1">
          <a:blip r:embed="rId4">
            <a:alphaModFix/>
          </a:blip>
          <a:srcRect l="10601" r="23996"/>
          <a:stretch/>
        </p:blipFill>
        <p:spPr>
          <a:xfrm>
            <a:off x="2109012" y="918075"/>
            <a:ext cx="7973974" cy="136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EE44-88C4-48E7-ABFD-4B9A917B7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EA48C-F4D3-4B15-BD6C-F155F4B7ED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Motivation</a:t>
            </a:r>
          </a:p>
          <a:p>
            <a:r>
              <a:rPr lang="en-IN" dirty="0"/>
              <a:t>Problem statement</a:t>
            </a:r>
          </a:p>
          <a:p>
            <a:r>
              <a:rPr lang="en-IN" dirty="0"/>
              <a:t>Objectives</a:t>
            </a:r>
          </a:p>
          <a:p>
            <a:r>
              <a:rPr lang="en-IN" dirty="0"/>
              <a:t>Research</a:t>
            </a:r>
          </a:p>
          <a:p>
            <a:r>
              <a:rPr lang="en-IN" dirty="0"/>
              <a:t>Proposed idea</a:t>
            </a:r>
          </a:p>
          <a:p>
            <a:r>
              <a:rPr lang="en-IN" dirty="0"/>
              <a:t>Challenges </a:t>
            </a:r>
          </a:p>
          <a:p>
            <a:r>
              <a:rPr lang="en-IN" dirty="0"/>
              <a:t>Next Steps</a:t>
            </a:r>
          </a:p>
          <a:p>
            <a:r>
              <a:rPr lang="en-IN" dirty="0"/>
              <a:t>Conclusion</a:t>
            </a:r>
          </a:p>
          <a:p>
            <a:r>
              <a:rPr lang="en-IN" dirty="0"/>
              <a:t>References</a:t>
            </a:r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BD86F7-64BC-46E7-8356-B69D3A5AA98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IN" dirty="0"/>
              <a:t>Data</a:t>
            </a:r>
          </a:p>
          <a:p>
            <a:r>
              <a:rPr lang="en-IN" dirty="0"/>
              <a:t>Data Pre-processing</a:t>
            </a:r>
          </a:p>
          <a:p>
            <a:r>
              <a:rPr lang="en-IN" dirty="0"/>
              <a:t>Feature Extraction</a:t>
            </a:r>
          </a:p>
          <a:p>
            <a:r>
              <a:rPr lang="en-IN" dirty="0"/>
              <a:t>Classification model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8A0602-E22B-4194-8630-F2BF9574859E}"/>
              </a:ext>
            </a:extLst>
          </p:cNvPr>
          <p:cNvSpPr/>
          <p:nvPr/>
        </p:nvSpPr>
        <p:spPr>
          <a:xfrm>
            <a:off x="6360160" y="1940560"/>
            <a:ext cx="3413760" cy="23266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FC2D2F6-26D6-4624-B4BC-7861312CB992}"/>
              </a:ext>
            </a:extLst>
          </p:cNvPr>
          <p:cNvCxnSpPr>
            <a:cxnSpLocks/>
          </p:cNvCxnSpPr>
          <p:nvPr/>
        </p:nvCxnSpPr>
        <p:spPr>
          <a:xfrm flipV="1">
            <a:off x="3129280" y="2438401"/>
            <a:ext cx="3230880" cy="1625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151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71" name="Google Shape;271;p32"/>
          <p:cNvSpPr/>
          <p:nvPr/>
        </p:nvSpPr>
        <p:spPr>
          <a:xfrm>
            <a:off x="4076700" y="685800"/>
            <a:ext cx="7429500" cy="5486400"/>
          </a:xfrm>
          <a:prstGeom prst="rect">
            <a:avLst/>
          </a:prstGeom>
          <a:solidFill>
            <a:srgbClr val="537272">
              <a:alpha val="2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73" name="Google Shape;273;p32" descr="A picture containing queen, envelop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42120" r="30438"/>
          <a:stretch/>
        </p:blipFill>
        <p:spPr>
          <a:xfrm>
            <a:off x="1" y="10"/>
            <a:ext cx="339089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2"/>
          <p:cNvSpPr txBox="1">
            <a:spLocks noGrp="1"/>
          </p:cNvSpPr>
          <p:nvPr>
            <p:ph type="body" idx="1"/>
          </p:nvPr>
        </p:nvSpPr>
        <p:spPr>
          <a:xfrm>
            <a:off x="4667833" y="2924482"/>
            <a:ext cx="6247233" cy="2215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</a:pPr>
            <a:r>
              <a:rPr lang="en-US" sz="1500"/>
              <a:t>We use three types of feature extractors for the model and select the one which provides best features.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50"/>
              <a:buChar char="•"/>
            </a:pPr>
            <a:r>
              <a:rPr lang="en-US" sz="1500"/>
              <a:t>The combinations of feature extractors are: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50"/>
              <a:buNone/>
            </a:pPr>
            <a:r>
              <a:rPr lang="en-US" sz="1500" b="1"/>
              <a:t>Mel-Frequency Cepstral Coefficient(MFCC) + Log Scale-Mel Spectrogram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20"/>
              <a:buNone/>
            </a:pPr>
            <a:r>
              <a:rPr lang="en-US" sz="1600" b="1"/>
              <a:t>STFT ( Short time Fourier transformation)+Mel-Frequeny Cepstral Coefficient (MFCC)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80"/>
              <a:buNone/>
            </a:pPr>
            <a:r>
              <a:rPr lang="en-US" sz="1400" b="1"/>
              <a:t>STFT ( Short time Fourier transformation)+Log Scale-Mel Spectrogram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980"/>
              <a:buNone/>
            </a:pPr>
            <a:endParaRPr sz="14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50"/>
              <a:buNone/>
            </a:pPr>
            <a:endParaRPr sz="1500" b="1"/>
          </a:p>
        </p:txBody>
      </p:sp>
      <p:sp>
        <p:nvSpPr>
          <p:cNvPr id="275" name="Google Shape;275;p32"/>
          <p:cNvSpPr txBox="1"/>
          <p:nvPr/>
        </p:nvSpPr>
        <p:spPr>
          <a:xfrm>
            <a:off x="4195305" y="1978757"/>
            <a:ext cx="6096000" cy="603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Sorts Mill Goudy"/>
              <a:buNone/>
            </a:pPr>
            <a:r>
              <a:rPr lang="en-US" sz="3200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FEATURE EXTRACTION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81" name="Google Shape;281;p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7272">
              <a:alpha val="2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82" name="Google Shape;282;p33"/>
          <p:cNvSpPr/>
          <p:nvPr/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83" name="Google Shape;283;p33"/>
          <p:cNvSpPr txBox="1">
            <a:spLocks noGrp="1"/>
          </p:cNvSpPr>
          <p:nvPr>
            <p:ph type="title"/>
          </p:nvPr>
        </p:nvSpPr>
        <p:spPr>
          <a:xfrm>
            <a:off x="1371600" y="1020728"/>
            <a:ext cx="9486900" cy="996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Sorts Mill Goudy"/>
              <a:buNone/>
            </a:pPr>
            <a:r>
              <a:rPr lang="en-US" sz="2400" b="1"/>
              <a:t>MFCC, STFT and LOG-MEL SPECTROGRAM</a:t>
            </a:r>
            <a:br>
              <a:rPr lang="en-US" sz="2200" b="1"/>
            </a:br>
            <a:endParaRPr sz="2200"/>
          </a:p>
        </p:txBody>
      </p:sp>
      <p:sp>
        <p:nvSpPr>
          <p:cNvPr id="284" name="Google Shape;284;p33"/>
          <p:cNvSpPr txBox="1">
            <a:spLocks noGrp="1"/>
          </p:cNvSpPr>
          <p:nvPr>
            <p:ph type="body" idx="1"/>
          </p:nvPr>
        </p:nvSpPr>
        <p:spPr>
          <a:xfrm>
            <a:off x="1371600" y="1877775"/>
            <a:ext cx="9486900" cy="38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40"/>
              <a:buNone/>
            </a:pPr>
            <a:r>
              <a:rPr lang="en-US" sz="1400" dirty="0"/>
              <a:t>MFCC feature was extracted steps:</a:t>
            </a:r>
            <a:endParaRPr sz="1400" dirty="0"/>
          </a:p>
          <a:p>
            <a:pPr marL="228600" lvl="0" indent="-21970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</a:pPr>
            <a:r>
              <a:rPr lang="en-US" sz="1400" dirty="0"/>
              <a:t>Applying Discrete Fourier Transformation (DFT) on each framed window.</a:t>
            </a:r>
            <a:endParaRPr sz="1400" dirty="0"/>
          </a:p>
          <a:p>
            <a:pPr marL="228600" lvl="0" indent="-21970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</a:pPr>
            <a:r>
              <a:rPr lang="en-US" sz="1400" dirty="0"/>
              <a:t>Triangular overlapping frames.</a:t>
            </a:r>
            <a:endParaRPr sz="1400" dirty="0"/>
          </a:p>
          <a:p>
            <a:pPr marL="228600" lvl="0" indent="-21970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</a:pPr>
            <a:r>
              <a:rPr lang="en-US" sz="1400" dirty="0"/>
              <a:t>Logarithm of the amplitude spectrum is calculated.</a:t>
            </a:r>
            <a:endParaRPr sz="1400" dirty="0"/>
          </a:p>
          <a:p>
            <a:pPr marL="228600" lvl="0" indent="-21970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</a:pPr>
            <a:r>
              <a:rPr lang="en-US" sz="1400" dirty="0"/>
              <a:t>Discrete cosine transformation to result spectrogram.</a:t>
            </a:r>
            <a:endParaRPr sz="14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STFT: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 dirty="0"/>
              <a:t>Proper pre-processing of the raw data is important to achieve better accuracy.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sz="1400" dirty="0"/>
              <a:t>So, STFT ( Short time Fourier transformation)  was extracted in addition to MFCC</a:t>
            </a:r>
            <a:endParaRPr sz="14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Log-Mel </a:t>
            </a:r>
            <a:r>
              <a:rPr lang="en-US" sz="1400" dirty="0" err="1"/>
              <a:t>Spectogram</a:t>
            </a:r>
            <a:r>
              <a:rPr lang="en-US" sz="1400" dirty="0"/>
              <a:t>:</a:t>
            </a:r>
            <a:endParaRPr sz="1400" dirty="0"/>
          </a:p>
          <a:p>
            <a:pPr marL="457200" lvl="0" indent="-3175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lang="en-US" sz="1400" dirty="0"/>
              <a:t>Generally, in Mel-spectrogram the frequencies are converted to the </a:t>
            </a:r>
            <a:r>
              <a:rPr lang="en-US" sz="1400" dirty="0" err="1"/>
              <a:t>mel</a:t>
            </a:r>
            <a:r>
              <a:rPr lang="en-US" sz="1400" dirty="0"/>
              <a:t> scale but in log-</a:t>
            </a:r>
            <a:r>
              <a:rPr lang="en-US" sz="1400" dirty="0" err="1"/>
              <a:t>mel</a:t>
            </a:r>
            <a:r>
              <a:rPr lang="en-US" sz="1400" dirty="0"/>
              <a:t> spectrogram</a:t>
            </a:r>
            <a:endParaRPr sz="1400" dirty="0"/>
          </a:p>
          <a:p>
            <a:pPr marL="457200" lvl="0" indent="-3175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lang="en-US" sz="1400" dirty="0"/>
              <a:t>In log-</a:t>
            </a:r>
            <a:r>
              <a:rPr lang="en-US" sz="1400" dirty="0" err="1"/>
              <a:t>mel</a:t>
            </a:r>
            <a:r>
              <a:rPr lang="en-US" sz="1400" dirty="0"/>
              <a:t> spectrogram we convert the y-axis (frequency) to a log scale and the color dimension (amplitude) to decibels to form the </a:t>
            </a:r>
            <a:r>
              <a:rPr lang="en-US" sz="1400" b="1" dirty="0"/>
              <a:t>spectrogram</a:t>
            </a:r>
            <a:r>
              <a:rPr lang="en-US" sz="1400" dirty="0"/>
              <a:t>.</a:t>
            </a:r>
            <a:endParaRPr sz="14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540"/>
              <a:buNone/>
            </a:pPr>
            <a:endParaRPr sz="2200" dirty="0"/>
          </a:p>
        </p:txBody>
      </p:sp>
      <p:pic>
        <p:nvPicPr>
          <p:cNvPr id="285" name="Google Shape;28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6750" y="1857575"/>
            <a:ext cx="1803731" cy="99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76606" y="3288187"/>
            <a:ext cx="1981891" cy="99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4"/>
          <p:cNvSpPr txBox="1">
            <a:spLocks noGrp="1"/>
          </p:cNvSpPr>
          <p:nvPr>
            <p:ph type="title"/>
          </p:nvPr>
        </p:nvSpPr>
        <p:spPr>
          <a:xfrm>
            <a:off x="619760" y="360680"/>
            <a:ext cx="10099040" cy="56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rts Mill Goudy"/>
              <a:buNone/>
            </a:pPr>
            <a:r>
              <a:rPr lang="en-US" sz="2000"/>
              <a:t>MFCC AND LOG-MEL SPECTROGRAM</a:t>
            </a:r>
            <a:endParaRPr/>
          </a:p>
        </p:txBody>
      </p:sp>
      <p:pic>
        <p:nvPicPr>
          <p:cNvPr id="292" name="Google Shape;292;p34" descr="A picture containing 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7050" r="12376"/>
          <a:stretch/>
        </p:blipFill>
        <p:spPr>
          <a:xfrm>
            <a:off x="979725" y="1076950"/>
            <a:ext cx="9103176" cy="526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5"/>
          <p:cNvSpPr txBox="1">
            <a:spLocks noGrp="1"/>
          </p:cNvSpPr>
          <p:nvPr>
            <p:ph type="title"/>
          </p:nvPr>
        </p:nvSpPr>
        <p:spPr>
          <a:xfrm>
            <a:off x="963666" y="475593"/>
            <a:ext cx="10264800" cy="4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rts Mill Goudy"/>
              <a:buNone/>
            </a:pPr>
            <a:r>
              <a:rPr lang="en-US" sz="2000"/>
              <a:t>STFT +MFCC</a:t>
            </a:r>
            <a:endParaRPr/>
          </a:p>
        </p:txBody>
      </p:sp>
      <p:pic>
        <p:nvPicPr>
          <p:cNvPr id="298" name="Google Shape;298;p35" descr="Graphical user interfac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7394" t="26228" r="21668" b="6931"/>
          <a:stretch/>
        </p:blipFill>
        <p:spPr>
          <a:xfrm>
            <a:off x="963675" y="1265475"/>
            <a:ext cx="10164648" cy="4674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6"/>
          <p:cNvSpPr txBox="1">
            <a:spLocks noGrp="1"/>
          </p:cNvSpPr>
          <p:nvPr>
            <p:ph type="body" idx="1"/>
          </p:nvPr>
        </p:nvSpPr>
        <p:spPr>
          <a:xfrm>
            <a:off x="1079280" y="281224"/>
            <a:ext cx="9486901" cy="539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80"/>
              <a:buNone/>
            </a:pPr>
            <a:r>
              <a:rPr lang="en-US"/>
              <a:t>STFT +Log-MEL scaled spectrogram</a:t>
            </a:r>
            <a:endParaRPr/>
          </a:p>
        </p:txBody>
      </p:sp>
      <p:pic>
        <p:nvPicPr>
          <p:cNvPr id="304" name="Google Shape;304;p36" descr="Graphical user interfac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6356" t="25555" r="21679" b="6296"/>
          <a:stretch/>
        </p:blipFill>
        <p:spPr>
          <a:xfrm>
            <a:off x="1352550" y="966150"/>
            <a:ext cx="9036499" cy="5460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37"/>
          <p:cNvPicPr preferRelativeResize="0"/>
          <p:nvPr/>
        </p:nvPicPr>
        <p:blipFill rotWithShape="1">
          <a:blip r:embed="rId3">
            <a:alphaModFix/>
          </a:blip>
          <a:srcRect l="3288" t="3549"/>
          <a:stretch/>
        </p:blipFill>
        <p:spPr>
          <a:xfrm>
            <a:off x="2945375" y="1592050"/>
            <a:ext cx="5865800" cy="450662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7"/>
          <p:cNvSpPr txBox="1"/>
          <p:nvPr/>
        </p:nvSpPr>
        <p:spPr>
          <a:xfrm>
            <a:off x="1306275" y="591900"/>
            <a:ext cx="914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Sorts Mill Goudy"/>
                <a:ea typeface="Sorts Mill Goudy"/>
                <a:cs typeface="Sorts Mill Goudy"/>
                <a:sym typeface="Sorts Mill Goudy"/>
              </a:rPr>
              <a:t>Important variable for feature extraction</a:t>
            </a:r>
            <a:endParaRPr sz="2800"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8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8874600" cy="926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Feature Extraction for log_mel</a:t>
            </a:r>
            <a:endParaRPr/>
          </a:p>
        </p:txBody>
      </p:sp>
      <p:sp>
        <p:nvSpPr>
          <p:cNvPr id="318" name="Google Shape;318;p38"/>
          <p:cNvSpPr txBox="1">
            <a:spLocks noGrp="1"/>
          </p:cNvSpPr>
          <p:nvPr>
            <p:ph type="body" idx="1"/>
          </p:nvPr>
        </p:nvSpPr>
        <p:spPr>
          <a:xfrm>
            <a:off x="1371599" y="2254103"/>
            <a:ext cx="9486900" cy="3918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9" name="Google Shape;31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600" y="2115262"/>
            <a:ext cx="9363451" cy="419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8675" y="1955350"/>
            <a:ext cx="8330850" cy="41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9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8874600" cy="926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Feature Extraction for MFCC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0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8874600" cy="926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Feature Extraction for STFT</a:t>
            </a:r>
            <a:endParaRPr/>
          </a:p>
        </p:txBody>
      </p:sp>
      <p:pic>
        <p:nvPicPr>
          <p:cNvPr id="333" name="Google Shape;33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213" y="2028138"/>
            <a:ext cx="8772525" cy="408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2"/>
          <p:cNvSpPr txBox="1">
            <a:spLocks noGrp="1"/>
          </p:cNvSpPr>
          <p:nvPr>
            <p:ph type="title"/>
          </p:nvPr>
        </p:nvSpPr>
        <p:spPr>
          <a:xfrm>
            <a:off x="822960" y="1239520"/>
            <a:ext cx="9486900" cy="65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/>
              <a:t>DATA CLASSIFICATION</a:t>
            </a:r>
            <a:endParaRPr/>
          </a:p>
        </p:txBody>
      </p:sp>
      <p:sp>
        <p:nvSpPr>
          <p:cNvPr id="347" name="Google Shape;347;p42"/>
          <p:cNvSpPr txBox="1">
            <a:spLocks noGrp="1"/>
          </p:cNvSpPr>
          <p:nvPr>
            <p:ph type="body" idx="1"/>
          </p:nvPr>
        </p:nvSpPr>
        <p:spPr>
          <a:xfrm>
            <a:off x="822959" y="2155751"/>
            <a:ext cx="9486901" cy="254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80"/>
              <a:buChar char="•"/>
            </a:pPr>
            <a:r>
              <a:rPr lang="en-US" dirty="0"/>
              <a:t>This is the final and most important  step in our training process.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Char char="•"/>
            </a:pPr>
            <a:r>
              <a:rPr lang="en-US" dirty="0"/>
              <a:t>We use Convolutional neural network as our classification technique because it is quite powerful neural network for image recognition that any other neural networks.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Char char="•"/>
            </a:pPr>
            <a:r>
              <a:rPr lang="en-US" dirty="0"/>
              <a:t>And recently it is shown that CNN has also been widely used in speech and acoustic classification and detection</a:t>
            </a:r>
            <a:endParaRPr dirty="0"/>
          </a:p>
        </p:txBody>
      </p:sp>
      <p:sp>
        <p:nvSpPr>
          <p:cNvPr id="348" name="Google Shape;348;p42"/>
          <p:cNvSpPr txBox="1"/>
          <p:nvPr/>
        </p:nvSpPr>
        <p:spPr>
          <a:xfrm>
            <a:off x="965199" y="5115560"/>
            <a:ext cx="3200401" cy="658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80"/>
              <a:buFont typeface="Arial"/>
              <a:buNone/>
            </a:pPr>
            <a:r>
              <a:rPr lang="en-US" sz="2400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Basic CNN Architecture</a:t>
            </a:r>
            <a:endParaRPr/>
          </a:p>
        </p:txBody>
      </p:sp>
      <p:sp>
        <p:nvSpPr>
          <p:cNvPr id="349" name="Google Shape;349;p42"/>
          <p:cNvSpPr/>
          <p:nvPr/>
        </p:nvSpPr>
        <p:spPr>
          <a:xfrm>
            <a:off x="4246880" y="5115560"/>
            <a:ext cx="978408" cy="48463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54696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50" name="Google Shape;350;p42" descr="A picture containing 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60720" y="4714239"/>
            <a:ext cx="4856480" cy="18103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9" name="Google Shape;119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7272">
              <a:alpha val="2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0" name="Google Shape;120;p15"/>
          <p:cNvSpPr/>
          <p:nvPr/>
        </p:nvSpPr>
        <p:spPr>
          <a:xfrm>
            <a:off x="685800" y="797560"/>
            <a:ext cx="10820400" cy="548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1371600" y="1020728"/>
            <a:ext cx="9486900" cy="996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 dirty="0"/>
              <a:t>Motivation </a:t>
            </a:r>
            <a:endParaRPr dirty="0"/>
          </a:p>
        </p:txBody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1371600" y="2200940"/>
            <a:ext cx="9486901" cy="1517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55269" algn="l" rtl="0">
              <a:spcBef>
                <a:spcPts val="0"/>
              </a:spcBef>
              <a:spcAft>
                <a:spcPts val="0"/>
              </a:spcAft>
              <a:buSzPts val="1680"/>
              <a:buChar char="•"/>
            </a:pPr>
            <a:r>
              <a:rPr lang="en-US" dirty="0"/>
              <a:t>Natural ambience and Sweet sounds</a:t>
            </a:r>
          </a:p>
          <a:p>
            <a:pPr marL="228600" lvl="0" indent="-255269" algn="l" rtl="0">
              <a:spcBef>
                <a:spcPts val="1000"/>
              </a:spcBef>
              <a:spcAft>
                <a:spcPts val="0"/>
              </a:spcAft>
              <a:buSzPts val="1680"/>
              <a:buChar char="•"/>
            </a:pPr>
            <a:r>
              <a:rPr lang="en-US" dirty="0"/>
              <a:t>Impact climate change and habitat loss.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85BCDD-EE9F-42E3-95A2-32C4EAF87246}"/>
              </a:ext>
            </a:extLst>
          </p:cNvPr>
          <p:cNvSpPr txBox="1"/>
          <p:nvPr/>
        </p:nvSpPr>
        <p:spPr>
          <a:xfrm>
            <a:off x="1333499" y="3870960"/>
            <a:ext cx="9151621" cy="547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90000"/>
              </a:lnSpc>
              <a:buClr>
                <a:schemeClr val="dk2"/>
              </a:buClr>
              <a:buSzPts val="3200"/>
              <a:buFont typeface="Sorts Mill Goudy"/>
              <a:buNone/>
              <a:defRPr sz="3200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>
              <a:buSzPts val="1400"/>
              <a:buNone/>
              <a:defRPr sz="1800"/>
            </a:lvl2pPr>
            <a:lvl3pPr>
              <a:buSzPts val="1400"/>
              <a:buNone/>
              <a:defRPr sz="1800"/>
            </a:lvl3pPr>
            <a:lvl4pPr>
              <a:buSzPts val="1400"/>
              <a:buNone/>
              <a:defRPr sz="1800"/>
            </a:lvl4pPr>
            <a:lvl5pPr>
              <a:buSzPts val="1400"/>
              <a:buNone/>
              <a:defRPr sz="1800"/>
            </a:lvl5pPr>
            <a:lvl6pPr>
              <a:buSzPts val="1400"/>
              <a:buNone/>
              <a:defRPr sz="1800"/>
            </a:lvl6pPr>
            <a:lvl7pPr>
              <a:buSzPts val="1400"/>
              <a:buNone/>
              <a:defRPr sz="1800"/>
            </a:lvl7pPr>
            <a:lvl8pPr>
              <a:buSzPts val="1400"/>
              <a:buNone/>
              <a:defRPr sz="1800"/>
            </a:lvl8pPr>
            <a:lvl9pPr>
              <a:buSzPts val="1400"/>
              <a:buNone/>
              <a:defRPr sz="1800"/>
            </a:lvl9pPr>
          </a:lstStyle>
          <a:p>
            <a:r>
              <a:rPr lang="en-IN" dirty="0"/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4425F1-A0FA-4F2E-9152-4D9BB84A4B85}"/>
              </a:ext>
            </a:extLst>
          </p:cNvPr>
          <p:cNvSpPr txBox="1"/>
          <p:nvPr/>
        </p:nvSpPr>
        <p:spPr>
          <a:xfrm>
            <a:off x="1569720" y="4562681"/>
            <a:ext cx="905256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28600" indent="-255269">
              <a:buClr>
                <a:schemeClr val="dk2"/>
              </a:buClr>
              <a:buSzPts val="1680"/>
              <a:buChar char="•"/>
              <a:defRPr sz="2400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indent="-308610">
              <a:spcBef>
                <a:spcPts val="500"/>
              </a:spcBef>
              <a:buClr>
                <a:schemeClr val="dk2"/>
              </a:buClr>
              <a:buSzPts val="1260"/>
              <a:buChar char="•"/>
              <a:defRPr sz="2000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indent="-308610">
              <a:spcBef>
                <a:spcPts val="500"/>
              </a:spcBef>
              <a:buClr>
                <a:schemeClr val="dk2"/>
              </a:buClr>
              <a:buSzPts val="1260"/>
              <a:buChar char="•"/>
              <a:defRPr sz="1800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indent="-308610">
              <a:spcBef>
                <a:spcPts val="500"/>
              </a:spcBef>
              <a:buClr>
                <a:schemeClr val="dk2"/>
              </a:buClr>
              <a:buSzPts val="1260"/>
              <a:buChar char="•"/>
              <a:defRPr sz="1600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indent="-308610">
              <a:spcBef>
                <a:spcPts val="500"/>
              </a:spcBef>
              <a:buClr>
                <a:schemeClr val="dk2"/>
              </a:buClr>
              <a:buSzPts val="1260"/>
              <a:buChar char="•"/>
              <a:defRPr sz="1600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indent="-34290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Char char="•"/>
              <a:defRPr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indent="-34290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Char char="•"/>
              <a:defRPr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indent="-34290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Char char="•"/>
              <a:defRPr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indent="-34290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Char char="•"/>
              <a:defRPr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r>
              <a:rPr lang="en-IN" dirty="0"/>
              <a:t>Complex sound. 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57" name="Google Shape;357;p43"/>
          <p:cNvSpPr/>
          <p:nvPr/>
        </p:nvSpPr>
        <p:spPr>
          <a:xfrm>
            <a:off x="685800" y="685801"/>
            <a:ext cx="6118275" cy="5486400"/>
          </a:xfrm>
          <a:prstGeom prst="rect">
            <a:avLst/>
          </a:prstGeom>
          <a:solidFill>
            <a:srgbClr val="537272">
              <a:alpha val="2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58" name="Google Shape;358;p43"/>
          <p:cNvSpPr txBox="1">
            <a:spLocks noGrp="1"/>
          </p:cNvSpPr>
          <p:nvPr>
            <p:ph type="title"/>
          </p:nvPr>
        </p:nvSpPr>
        <p:spPr>
          <a:xfrm>
            <a:off x="1050389" y="914881"/>
            <a:ext cx="5212188" cy="964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Sorts Mill Goudy"/>
              <a:buNone/>
            </a:pPr>
            <a:r>
              <a:rPr lang="en-US" sz="3000"/>
              <a:t>PROPOSED CNN MODEL</a:t>
            </a:r>
            <a:endParaRPr/>
          </a:p>
        </p:txBody>
      </p:sp>
      <p:sp>
        <p:nvSpPr>
          <p:cNvPr id="359" name="Google Shape;359;p43"/>
          <p:cNvSpPr txBox="1">
            <a:spLocks noGrp="1"/>
          </p:cNvSpPr>
          <p:nvPr>
            <p:ph type="body" idx="1"/>
          </p:nvPr>
        </p:nvSpPr>
        <p:spPr>
          <a:xfrm>
            <a:off x="1218040" y="2146570"/>
            <a:ext cx="5118965" cy="3754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90"/>
              <a:buChar char="•"/>
            </a:pPr>
            <a:r>
              <a:rPr lang="en-US" sz="1700"/>
              <a:t>We are going to use Leaky RELU ( Rectified Linear Unit) as our activation function which inherits the non-linear and low computational complexity properties of RELU.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90"/>
              <a:buChar char="•"/>
            </a:pPr>
            <a:r>
              <a:rPr lang="en-US" sz="1700"/>
              <a:t>Since our data  is a large and complex we are not going to use traditional RELU function where there is chance of loosing 50% of data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90"/>
              <a:buChar char="•"/>
            </a:pPr>
            <a:r>
              <a:rPr lang="en-US" sz="1700"/>
              <a:t>So for every layer in CNN it will arrange the input as a set of liner activation using a Leaky RELU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90"/>
              <a:buChar char="•"/>
            </a:pPr>
            <a:r>
              <a:rPr lang="en-US" sz="1700"/>
              <a:t>After each activation function, a Batch normalization is added in order to stabilize and  speed up the training process</a:t>
            </a:r>
            <a:endParaRPr/>
          </a:p>
        </p:txBody>
      </p:sp>
      <p:pic>
        <p:nvPicPr>
          <p:cNvPr id="360" name="Google Shape;360;p43" descr="A group of lit up light bulbs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8367" r="40644"/>
          <a:stretch/>
        </p:blipFill>
        <p:spPr>
          <a:xfrm>
            <a:off x="7467600" y="10"/>
            <a:ext cx="4724400" cy="6857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5"/>
          <p:cNvSpPr txBox="1">
            <a:spLocks noGrp="1"/>
          </p:cNvSpPr>
          <p:nvPr>
            <p:ph type="title"/>
          </p:nvPr>
        </p:nvSpPr>
        <p:spPr>
          <a:xfrm>
            <a:off x="1371600" y="533400"/>
            <a:ext cx="9486900" cy="7590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CNN-Model</a:t>
            </a:r>
            <a:endParaRPr/>
          </a:p>
        </p:txBody>
      </p:sp>
      <p:pic>
        <p:nvPicPr>
          <p:cNvPr id="376" name="Google Shape;37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5700" y="1636500"/>
            <a:ext cx="4091100" cy="476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4574" y="1646663"/>
            <a:ext cx="4757401" cy="4286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63701" y="6120775"/>
            <a:ext cx="3251500" cy="3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E9C0E-B7BC-4CE4-BC44-F829CB6DF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Challenges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78B07-E7B0-4023-AE0C-AB8AAFD9C2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Huge time processing for each feature extraction.</a:t>
            </a:r>
          </a:p>
          <a:p>
            <a:r>
              <a:rPr lang="en-IN" dirty="0"/>
              <a:t>MFCC spectrogram complexity.</a:t>
            </a:r>
          </a:p>
          <a:p>
            <a:pPr marL="14859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42286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6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 dirty="0"/>
              <a:t>Next Steps</a:t>
            </a:r>
            <a:endParaRPr dirty="0"/>
          </a:p>
        </p:txBody>
      </p:sp>
      <p:sp>
        <p:nvSpPr>
          <p:cNvPr id="384" name="Google Shape;384;p46"/>
          <p:cNvSpPr txBox="1">
            <a:spLocks noGrp="1"/>
          </p:cNvSpPr>
          <p:nvPr>
            <p:ph type="body" idx="1"/>
          </p:nvPr>
        </p:nvSpPr>
        <p:spPr>
          <a:xfrm>
            <a:off x="1371599" y="2743199"/>
            <a:ext cx="9486901" cy="3429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49580" indent="-342900">
              <a:spcBef>
                <a:spcPts val="0"/>
              </a:spcBef>
              <a:buSzPts val="1680"/>
            </a:pPr>
            <a:r>
              <a:rPr lang="en-IN" dirty="0"/>
              <a:t>Training model with different combinations of spectrograms.</a:t>
            </a:r>
          </a:p>
          <a:p>
            <a:pPr marL="449580" indent="-342900">
              <a:spcBef>
                <a:spcPts val="0"/>
              </a:spcBef>
              <a:buSzPts val="1680"/>
            </a:pPr>
            <a:r>
              <a:rPr lang="en-IN" dirty="0"/>
              <a:t>Test model </a:t>
            </a:r>
          </a:p>
          <a:p>
            <a:pPr marL="449580" indent="-342900">
              <a:spcBef>
                <a:spcPts val="0"/>
              </a:spcBef>
              <a:buSzPts val="1680"/>
            </a:pPr>
            <a:r>
              <a:rPr lang="en-IN" dirty="0"/>
              <a:t>Evaluate the model</a:t>
            </a:r>
          </a:p>
          <a:p>
            <a:pPr marL="449580" indent="-342900">
              <a:spcBef>
                <a:spcPts val="0"/>
              </a:spcBef>
              <a:buSzPts val="1680"/>
            </a:pPr>
            <a:r>
              <a:rPr lang="en-IN" dirty="0"/>
              <a:t>Best model</a:t>
            </a:r>
            <a:endParaRPr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0DB69-D719-494F-A57A-772171509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D8C6B-EA82-41E3-BE95-E9CFBCAB82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Use of data mining techniques to solve the problem.</a:t>
            </a:r>
          </a:p>
          <a:p>
            <a:r>
              <a:rPr lang="en-IN" dirty="0"/>
              <a:t>Improvised method – parallel computation model.</a:t>
            </a:r>
          </a:p>
        </p:txBody>
      </p:sp>
    </p:spTree>
    <p:extLst>
      <p:ext uri="{BB962C8B-B14F-4D97-AF65-F5344CB8AC3E}">
        <p14:creationId xmlns:p14="http://schemas.microsoft.com/office/powerpoint/2010/main" val="41458745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7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390" name="Google Shape;390;p47"/>
          <p:cNvSpPr txBox="1"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086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60"/>
              <a:buChar char="•"/>
            </a:pPr>
            <a:r>
              <a:rPr lang="en-US" sz="11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Models and layers  |  TensorFlow.js</a:t>
            </a:r>
            <a:endParaRPr sz="1100" dirty="0"/>
          </a:p>
          <a:p>
            <a:pPr marL="457200" lvl="0" indent="-30861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60"/>
              <a:buChar char="•"/>
            </a:pPr>
            <a:r>
              <a:rPr lang="en-US" sz="11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https://librosa.org/doc/latest/index.html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/>
              <a:t>https://pypi.org/project/audio-augmentations/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 err="1"/>
              <a:t>Salamon,J</a:t>
            </a:r>
            <a:r>
              <a:rPr lang="en-US" sz="1100" dirty="0"/>
              <a:t>., &amp; </a:t>
            </a:r>
            <a:r>
              <a:rPr lang="en-US" sz="1100" dirty="0" err="1"/>
              <a:t>Bello,J.P</a:t>
            </a:r>
            <a:r>
              <a:rPr lang="en-US" sz="1100" dirty="0"/>
              <a:t>.(2017). Deep Convolutional neural networks and data augmentation for environmental sound classification. IEEE Signal Processing Letters, 24(3), 279-283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/>
              <a:t>M.-T. Chen, B.-J. Li, and T.-S. Chi, “</a:t>
            </a:r>
            <a:r>
              <a:rPr lang="en-US" sz="1100" dirty="0" err="1"/>
              <a:t>Cnn</a:t>
            </a:r>
            <a:r>
              <a:rPr lang="en-US" sz="1100" dirty="0"/>
              <a:t> based two-stage multiresolution end-to-end model for singing melody extraction,” in ICASSP 2019-2019 IEEE International Conference on Acoustics, Speech and Signal Processing (ICASSP). IEEE, 2019, pp. 1005–1009.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/>
              <a:t>K. Choi, G. Fazekas, M. Sandler, and K. Cho, “Convolutional recurrent neural networks for music classification,” in 2017 IEEE International Conference on Acoustics, Speech and Signal Processing (ICASSP). IEEE, 2017, pp. 2392–2396.</a:t>
            </a:r>
            <a:endParaRPr sz="1100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/>
              <a:t>S. Dieleman, P. </a:t>
            </a:r>
            <a:r>
              <a:rPr lang="en-US" sz="1100" dirty="0" err="1"/>
              <a:t>Brakel</a:t>
            </a:r>
            <a:r>
              <a:rPr lang="en-US" sz="1100" dirty="0"/>
              <a:t>, and B. </a:t>
            </a:r>
            <a:r>
              <a:rPr lang="en-US" sz="1100" dirty="0" err="1"/>
              <a:t>Schrauwen</a:t>
            </a:r>
            <a:r>
              <a:rPr lang="en-US" sz="1100" dirty="0"/>
              <a:t>, “Audio-based music classification with a pretrained convolutional network,” in ISMIR, 2011.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X. Zhang, Y. Zou and W. Shi, "Dilated convolution neural network with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LeakyReLU</a:t>
            </a:r>
            <a:r>
              <a:rPr lang="en-US" sz="1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for environmental sound classification," 2017 22nd International Conference on Digital Signal Processing (DSP), London, 2017, pp. 1-5,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doi</a:t>
            </a:r>
            <a:r>
              <a:rPr lang="en-US" sz="1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: 10.1109/ICDSP.2017.8096153.</a:t>
            </a:r>
          </a:p>
          <a:p>
            <a:pPr indent="-298450">
              <a:spcBef>
                <a:spcPts val="0"/>
              </a:spcBef>
              <a:buSzPts val="1100"/>
            </a:pPr>
            <a:r>
              <a:rPr lang="en-US" sz="1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A. Dang, T. H. Vu and J. Wang, "Acoustic scene classification using convolutional neural networks and multi-scale multi-feature extraction," 2018 IEEE International Conference on Consumer Electronics (ICCE), Las Vegas, NV, 2018, pp. 1-4,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doi</a:t>
            </a:r>
            <a:r>
              <a:rPr lang="en-US" sz="1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: 10.1109/ICCE.2018.8326315.</a:t>
            </a:r>
            <a:endParaRPr lang="en-IN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-298450">
              <a:spcBef>
                <a:spcPts val="0"/>
              </a:spcBef>
              <a:buSzPts val="1100"/>
            </a:pPr>
            <a:r>
              <a:rPr lang="en-US" sz="1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T. Doan, H. Nguyen, D. T. Ngo, L. Pham and H. H. Kha, "Acoustic Scene Classification Using A Deeper Training Method for Convolution Neural Network," 2019 International Symposium on Electrical and Electronics Engineering (ISEE), Ho Chi Minh, Vietnam, 2019, pp. 63-67,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doi</a:t>
            </a:r>
            <a:r>
              <a:rPr lang="en-US" sz="1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: 10.1109/ISEE2.2019.8921365.</a:t>
            </a:r>
            <a:endParaRPr lang="en-IN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1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hlinkClick r:id="rId4"/>
              </a:rPr>
              <a:t>https://www.kaggle.com/c/rfcx-species-audio-detection/overview</a:t>
            </a:r>
            <a:endParaRPr lang="en-US" sz="1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indent="-298450">
              <a:spcBef>
                <a:spcPts val="0"/>
              </a:spcBef>
              <a:buSzPts val="1100"/>
            </a:pPr>
            <a:r>
              <a:rPr lang="en-US" sz="1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X. Zhang, Y. Zou and W. Shi, "Dilated convolution neural network with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LeakyReLU</a:t>
            </a:r>
            <a:r>
              <a:rPr lang="en-US" sz="1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 for environmental sound classification," 2017 22nd International Conference on Digital Signal Processing (DSP), London, 2017, pp. 1-5,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doi</a:t>
            </a:r>
            <a:r>
              <a:rPr lang="en-US" sz="11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: 10.1109/ICDSP.2017.8096153.</a:t>
            </a:r>
            <a:endParaRPr lang="en-IN" sz="1100" dirty="0">
              <a:effectLst/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endParaRPr lang="en-US" sz="1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 dirty="0"/>
              <a:t>Objectives</a:t>
            </a:r>
            <a:endParaRPr dirty="0"/>
          </a:p>
        </p:txBody>
      </p:sp>
      <p:sp>
        <p:nvSpPr>
          <p:cNvPr id="128" name="Google Shape;128;p16"/>
          <p:cNvSpPr txBox="1">
            <a:spLocks noGrp="1"/>
          </p:cNvSpPr>
          <p:nvPr>
            <p:ph type="body" idx="1"/>
          </p:nvPr>
        </p:nvSpPr>
        <p:spPr>
          <a:xfrm>
            <a:off x="1371599" y="2254103"/>
            <a:ext cx="9486900" cy="39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8590" indent="0" algn="l" rtl="0" fontAlgn="base">
              <a:buNone/>
            </a:pPr>
            <a:r>
              <a:rPr lang="en-US" b="0" i="0" u="none" strike="noStrike" dirty="0">
                <a:solidFill>
                  <a:srgbClr val="293737"/>
                </a:solidFill>
                <a:effectLst/>
                <a:latin typeface="Sorts Mill Goudy" panose="020B0604020202020204" charset="0"/>
              </a:rPr>
              <a:t>.Use of acoustic technology to classify sound</a:t>
            </a:r>
            <a:r>
              <a:rPr lang="en-US" b="0" i="0" dirty="0">
                <a:solidFill>
                  <a:srgbClr val="000000"/>
                </a:solidFill>
                <a:effectLst/>
                <a:latin typeface="Sorts Mill Goudy" panose="020B0604020202020204" charset="0"/>
              </a:rPr>
              <a:t>​.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148590" indent="0" algn="l" rtl="0" fontAlgn="base">
              <a:buNone/>
            </a:pPr>
            <a:r>
              <a:rPr lang="en-US" b="0" i="0" u="none" strike="noStrike" dirty="0">
                <a:solidFill>
                  <a:srgbClr val="293737"/>
                </a:solidFill>
                <a:effectLst/>
                <a:latin typeface="Sorts Mill Goudy" panose="020B0604020202020204" charset="0"/>
              </a:rPr>
              <a:t>. Audio clips are given as input and we’ll get type species as output.</a:t>
            </a:r>
            <a:r>
              <a:rPr lang="en-US" b="0" i="0" dirty="0">
                <a:solidFill>
                  <a:srgbClr val="000000"/>
                </a:solidFill>
                <a:effectLst/>
                <a:latin typeface="Sorts Mill Goudy" panose="020B060402020202020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148590" indent="0" algn="l" rtl="0" fontAlgn="base">
              <a:buNone/>
            </a:pPr>
            <a:r>
              <a:rPr lang="en-US" b="0" i="0" u="none" strike="noStrike" dirty="0">
                <a:solidFill>
                  <a:srgbClr val="293737"/>
                </a:solidFill>
                <a:effectLst/>
                <a:latin typeface="Sorts Mill Goudy" panose="020B0604020202020204" charset="0"/>
              </a:rPr>
              <a:t>. The prediction is based on the acoustic sound of the different species.</a:t>
            </a:r>
            <a:r>
              <a:rPr lang="en-US" b="0" i="0" dirty="0">
                <a:solidFill>
                  <a:srgbClr val="000000"/>
                </a:solidFill>
                <a:effectLst/>
                <a:latin typeface="Sorts Mill Goudy" panose="020B060402020202020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0A257-FF43-45D1-8783-B72E70841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880" y="391160"/>
            <a:ext cx="9486900" cy="1183640"/>
          </a:xfrm>
        </p:spPr>
        <p:txBody>
          <a:bodyPr/>
          <a:lstStyle/>
          <a:p>
            <a:pPr algn="ctr"/>
            <a:r>
              <a:rPr lang="en-IN" dirty="0"/>
              <a:t>Research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4192D-E4A0-42C7-809C-F569867250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Leaky – </a:t>
            </a:r>
            <a:r>
              <a:rPr lang="en-IN" dirty="0" err="1"/>
              <a:t>Relu</a:t>
            </a:r>
            <a:r>
              <a:rPr lang="en-IN" dirty="0"/>
              <a:t>.(</a:t>
            </a: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X. Zhang, Y. Zou and W. Shi, "Dilated convolution neural network with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LeakyReLU</a:t>
            </a: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for environmental sound classification," 2017 22nd International Conference on Digital Signal Processing (DSP), London, 2017, pp. 1-5,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doi</a:t>
            </a: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: 10.1109/ICDSP.2017.8096153</a:t>
            </a:r>
            <a:r>
              <a:rPr lang="en-IN" dirty="0"/>
              <a:t>)</a:t>
            </a:r>
          </a:p>
          <a:p>
            <a:r>
              <a:rPr lang="en-IN" dirty="0"/>
              <a:t>Combinations of different </a:t>
            </a:r>
            <a:r>
              <a:rPr lang="en-IN" dirty="0" err="1"/>
              <a:t>spectograms</a:t>
            </a:r>
            <a:r>
              <a:rPr lang="en-IN" dirty="0"/>
              <a:t>.(</a:t>
            </a:r>
            <a:r>
              <a:rPr lang="en-US" sz="1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A. Dang, T. H. Vu and J. Wang, "Acoustic scene classification using convolutional neural networks and multi-scale multi-feature extraction," 2018 IEEE International Conference on Consumer Electronics (ICCE), Las Vegas, NV, 2018, pp. 1-4,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doi</a:t>
            </a:r>
            <a:r>
              <a:rPr lang="en-US" sz="1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: 10.1109/ICCE.2018.8326315</a:t>
            </a:r>
            <a:r>
              <a:rPr lang="en-IN" dirty="0"/>
              <a:t>).</a:t>
            </a:r>
          </a:p>
          <a:p>
            <a:r>
              <a:rPr lang="en-IN" dirty="0"/>
              <a:t>Use of CNN Models.(</a:t>
            </a:r>
            <a:r>
              <a:rPr lang="en-US" sz="1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T. Doan, H. Nguyen, D. T. Ngo, L. Pham and H. H. Kha, "Acoustic Scene Classification Using A Deeper Training Method for Convolution Neural Network," 2019 International Symposium on Electrical and Electronics Engineering (ISEE), Ho Chi Minh, Vietnam, 2019, pp. 63-67,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doi</a:t>
            </a:r>
            <a:r>
              <a:rPr lang="en-US" sz="1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</a:rPr>
              <a:t>: 10.1109/ISEE2.2019.8921365</a:t>
            </a:r>
            <a:r>
              <a:rPr lang="en-IN" dirty="0"/>
              <a:t>)</a:t>
            </a:r>
          </a:p>
          <a:p>
            <a:pPr marL="14859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9190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>
            <a:spLocks noGrp="1"/>
          </p:cNvSpPr>
          <p:nvPr>
            <p:ph type="title"/>
          </p:nvPr>
        </p:nvSpPr>
        <p:spPr>
          <a:xfrm>
            <a:off x="1352550" y="645350"/>
            <a:ext cx="9486900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 dirty="0"/>
              <a:t>Proposed Solution Process</a:t>
            </a:r>
            <a:endParaRPr dirty="0"/>
          </a:p>
        </p:txBody>
      </p:sp>
      <p:sp>
        <p:nvSpPr>
          <p:cNvPr id="219" name="Google Shape;219;p27"/>
          <p:cNvSpPr/>
          <p:nvPr/>
        </p:nvSpPr>
        <p:spPr>
          <a:xfrm>
            <a:off x="723450" y="2337778"/>
            <a:ext cx="2103000" cy="1239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Input</a:t>
            </a:r>
            <a:endParaRPr/>
          </a:p>
        </p:txBody>
      </p:sp>
      <p:cxnSp>
        <p:nvCxnSpPr>
          <p:cNvPr id="220" name="Google Shape;220;p27"/>
          <p:cNvCxnSpPr>
            <a:stCxn id="219" idx="3"/>
          </p:cNvCxnSpPr>
          <p:nvPr/>
        </p:nvCxnSpPr>
        <p:spPr>
          <a:xfrm>
            <a:off x="2826450" y="2957578"/>
            <a:ext cx="812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21" name="Google Shape;221;p27"/>
          <p:cNvSpPr/>
          <p:nvPr/>
        </p:nvSpPr>
        <p:spPr>
          <a:xfrm>
            <a:off x="3639155" y="2291513"/>
            <a:ext cx="1859400" cy="12396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Labels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processing</a:t>
            </a:r>
            <a:endParaRPr/>
          </a:p>
        </p:txBody>
      </p:sp>
      <p:cxnSp>
        <p:nvCxnSpPr>
          <p:cNvPr id="222" name="Google Shape;222;p27"/>
          <p:cNvCxnSpPr>
            <a:stCxn id="221" idx="3"/>
            <a:endCxn id="223" idx="1"/>
          </p:cNvCxnSpPr>
          <p:nvPr/>
        </p:nvCxnSpPr>
        <p:spPr>
          <a:xfrm>
            <a:off x="5498555" y="2911313"/>
            <a:ext cx="1217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23" name="Google Shape;223;p27"/>
          <p:cNvSpPr/>
          <p:nvPr/>
        </p:nvSpPr>
        <p:spPr>
          <a:xfrm>
            <a:off x="6716255" y="2215328"/>
            <a:ext cx="1767900" cy="13920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Signal processing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And Audio</a:t>
            </a:r>
            <a:endParaRPr sz="18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Augmentation</a:t>
            </a:r>
            <a:endParaRPr sz="18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4" name="Google Shape;224;p27"/>
          <p:cNvSpPr/>
          <p:nvPr/>
        </p:nvSpPr>
        <p:spPr>
          <a:xfrm>
            <a:off x="9494245" y="2179775"/>
            <a:ext cx="1767900" cy="1463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Feature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Extraction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5" name="Google Shape;225;p27"/>
          <p:cNvSpPr/>
          <p:nvPr/>
        </p:nvSpPr>
        <p:spPr>
          <a:xfrm>
            <a:off x="9189415" y="4466288"/>
            <a:ext cx="1767900" cy="1463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Normalization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6" name="Google Shape;226;p27"/>
          <p:cNvSpPr/>
          <p:nvPr/>
        </p:nvSpPr>
        <p:spPr>
          <a:xfrm>
            <a:off x="4243075" y="4457730"/>
            <a:ext cx="1767900" cy="1463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Test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Model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7" name="Google Shape;227;p27"/>
          <p:cNvSpPr/>
          <p:nvPr/>
        </p:nvSpPr>
        <p:spPr>
          <a:xfrm>
            <a:off x="1243280" y="4457725"/>
            <a:ext cx="1767900" cy="1463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Predict</a:t>
            </a:r>
            <a:endParaRPr/>
          </a:p>
        </p:txBody>
      </p:sp>
      <p:cxnSp>
        <p:nvCxnSpPr>
          <p:cNvPr id="228" name="Google Shape;228;p27"/>
          <p:cNvCxnSpPr>
            <a:stCxn id="226" idx="1"/>
            <a:endCxn id="227" idx="3"/>
          </p:cNvCxnSpPr>
          <p:nvPr/>
        </p:nvCxnSpPr>
        <p:spPr>
          <a:xfrm rot="10800000">
            <a:off x="3011275" y="5189280"/>
            <a:ext cx="123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29" name="Google Shape;229;p27"/>
          <p:cNvCxnSpPr>
            <a:stCxn id="224" idx="3"/>
            <a:endCxn id="225" idx="3"/>
          </p:cNvCxnSpPr>
          <p:nvPr/>
        </p:nvCxnSpPr>
        <p:spPr>
          <a:xfrm flipH="1">
            <a:off x="10957345" y="2911325"/>
            <a:ext cx="304800" cy="2286600"/>
          </a:xfrm>
          <a:prstGeom prst="bentConnector3">
            <a:avLst>
              <a:gd name="adj1" fmla="val -7812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0" name="Google Shape;230;p27"/>
          <p:cNvSpPr/>
          <p:nvPr/>
        </p:nvSpPr>
        <p:spPr>
          <a:xfrm>
            <a:off x="6716250" y="4471405"/>
            <a:ext cx="1767900" cy="1463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Train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Model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231" name="Google Shape;231;p27"/>
          <p:cNvCxnSpPr>
            <a:stCxn id="225" idx="1"/>
            <a:endCxn id="230" idx="3"/>
          </p:cNvCxnSpPr>
          <p:nvPr/>
        </p:nvCxnSpPr>
        <p:spPr>
          <a:xfrm flipH="1">
            <a:off x="8484115" y="5197838"/>
            <a:ext cx="7053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" name="Google Shape;232;p27"/>
          <p:cNvCxnSpPr>
            <a:stCxn id="230" idx="1"/>
            <a:endCxn id="226" idx="3"/>
          </p:cNvCxnSpPr>
          <p:nvPr/>
        </p:nvCxnSpPr>
        <p:spPr>
          <a:xfrm rot="10800000">
            <a:off x="6010950" y="5189155"/>
            <a:ext cx="705300" cy="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" name="Google Shape;233;p27"/>
          <p:cNvCxnSpPr>
            <a:stCxn id="223" idx="3"/>
            <a:endCxn id="224" idx="1"/>
          </p:cNvCxnSpPr>
          <p:nvPr/>
        </p:nvCxnSpPr>
        <p:spPr>
          <a:xfrm>
            <a:off x="8484155" y="2911328"/>
            <a:ext cx="101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1" name="Google Shape;151;p19"/>
          <p:cNvSpPr/>
          <p:nvPr/>
        </p:nvSpPr>
        <p:spPr>
          <a:xfrm>
            <a:off x="685800" y="685801"/>
            <a:ext cx="6118275" cy="5486400"/>
          </a:xfrm>
          <a:prstGeom prst="rect">
            <a:avLst/>
          </a:prstGeom>
          <a:solidFill>
            <a:srgbClr val="537272">
              <a:alpha val="2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2" name="Google Shape;152;p19"/>
          <p:cNvSpPr txBox="1">
            <a:spLocks noGrp="1"/>
          </p:cNvSpPr>
          <p:nvPr>
            <p:ph type="title"/>
          </p:nvPr>
        </p:nvSpPr>
        <p:spPr>
          <a:xfrm>
            <a:off x="1050389" y="914881"/>
            <a:ext cx="5212188" cy="964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 dirty="0"/>
              <a:t>DATA</a:t>
            </a:r>
            <a:endParaRPr dirty="0"/>
          </a:p>
        </p:txBody>
      </p:sp>
      <p:sp>
        <p:nvSpPr>
          <p:cNvPr id="153" name="Google Shape;153;p19"/>
          <p:cNvSpPr txBox="1">
            <a:spLocks noGrp="1"/>
          </p:cNvSpPr>
          <p:nvPr>
            <p:ph type="body" idx="1"/>
          </p:nvPr>
        </p:nvSpPr>
        <p:spPr>
          <a:xfrm>
            <a:off x="1218040" y="2146570"/>
            <a:ext cx="5118965" cy="3754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80"/>
              <a:buChar char="•"/>
            </a:pPr>
            <a:r>
              <a:rPr lang="en-US" dirty="0"/>
              <a:t>There are always two types of datasets involved in classification.</a:t>
            </a:r>
            <a:endParaRPr dirty="0"/>
          </a:p>
          <a:p>
            <a:pPr marL="4572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AutoNum type="arabicPeriod"/>
            </a:pPr>
            <a:r>
              <a:rPr lang="en-US" dirty="0"/>
              <a:t>Train dataset</a:t>
            </a:r>
            <a:endParaRPr dirty="0"/>
          </a:p>
          <a:p>
            <a:pPr marL="457200"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AutoNum type="arabicPeriod"/>
            </a:pPr>
            <a:r>
              <a:rPr lang="en-US" dirty="0"/>
              <a:t>Test dataset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None/>
            </a:pPr>
            <a:r>
              <a:rPr lang="en-US" dirty="0"/>
              <a:t>   </a:t>
            </a:r>
            <a:endParaRPr dirty="0"/>
          </a:p>
        </p:txBody>
      </p:sp>
      <p:pic>
        <p:nvPicPr>
          <p:cNvPr id="154" name="Google Shape;154;p19" descr="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31971" r="24973"/>
          <a:stretch/>
        </p:blipFill>
        <p:spPr>
          <a:xfrm>
            <a:off x="7467600" y="10"/>
            <a:ext cx="4724400" cy="6857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0" name="Google Shape;160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37272">
              <a:alpha val="2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1" name="Google Shape;161;p20"/>
          <p:cNvSpPr/>
          <p:nvPr/>
        </p:nvSpPr>
        <p:spPr>
          <a:xfrm>
            <a:off x="685801" y="701040"/>
            <a:ext cx="10820400" cy="547116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2" name="Google Shape;162;p20"/>
          <p:cNvSpPr txBox="1">
            <a:spLocks noGrp="1"/>
          </p:cNvSpPr>
          <p:nvPr>
            <p:ph type="title"/>
          </p:nvPr>
        </p:nvSpPr>
        <p:spPr>
          <a:xfrm>
            <a:off x="2899156" y="995478"/>
            <a:ext cx="6393688" cy="813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 dirty="0"/>
              <a:t>TRAINING DATA OVERVIEW</a:t>
            </a:r>
            <a:endParaRPr dirty="0"/>
          </a:p>
        </p:txBody>
      </p:sp>
      <p:sp>
        <p:nvSpPr>
          <p:cNvPr id="163" name="Google Shape;163;p20"/>
          <p:cNvSpPr txBox="1">
            <a:spLocks noGrp="1"/>
          </p:cNvSpPr>
          <p:nvPr>
            <p:ph type="body" idx="1"/>
          </p:nvPr>
        </p:nvSpPr>
        <p:spPr>
          <a:xfrm>
            <a:off x="1284850" y="2135938"/>
            <a:ext cx="6339840" cy="3439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80"/>
              <a:buNone/>
            </a:pPr>
            <a:r>
              <a:rPr lang="en-US"/>
              <a:t>Our Training data consist of :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Char char="•"/>
            </a:pPr>
            <a:r>
              <a:rPr lang="en-US"/>
              <a:t>4727 unlabeled audio recordings of the species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Char char="•"/>
            </a:pPr>
            <a:r>
              <a:rPr lang="en-US"/>
              <a:t>Two labelled csv files that consist information of the recordings 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</a:pPr>
            <a:r>
              <a:rPr lang="en-US"/>
              <a:t>train_tp.csv - training data of </a:t>
            </a:r>
            <a:r>
              <a:rPr lang="en-US" i="1"/>
              <a:t>true positive</a:t>
            </a:r>
            <a:r>
              <a:rPr lang="en-US"/>
              <a:t> species labels, with corresponding time localization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</a:pPr>
            <a:r>
              <a:rPr lang="en-US"/>
              <a:t>train_fp.csv - training data of </a:t>
            </a:r>
            <a:r>
              <a:rPr lang="en-US" i="1"/>
              <a:t>false positives</a:t>
            </a:r>
            <a:r>
              <a:rPr lang="en-US"/>
              <a:t> species labels, with corresponding time localization</a:t>
            </a:r>
            <a:endParaRPr/>
          </a:p>
          <a:p>
            <a:pPr marL="45720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</a:pPr>
            <a:endParaRPr/>
          </a:p>
          <a:p>
            <a:pPr marL="685800" lvl="1" indent="-1397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</a:pPr>
            <a:endParaRPr/>
          </a:p>
          <a:p>
            <a:pPr marL="228600" lvl="0" indent="-1219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None/>
            </a:pPr>
            <a:endParaRPr/>
          </a:p>
        </p:txBody>
      </p:sp>
      <p:pic>
        <p:nvPicPr>
          <p:cNvPr id="164" name="Google Shape;164;p20" descr="A picture containing 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851"/>
          <a:stretch/>
        </p:blipFill>
        <p:spPr>
          <a:xfrm>
            <a:off x="8153400" y="1591571"/>
            <a:ext cx="2705100" cy="3674858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0"/>
          <p:cNvSpPr txBox="1"/>
          <p:nvPr/>
        </p:nvSpPr>
        <p:spPr>
          <a:xfrm>
            <a:off x="1" y="5110479"/>
            <a:ext cx="4836160" cy="607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</a:pPr>
            <a:endParaRPr sz="2000" b="0" i="0" u="none" strike="noStrike" cap="none">
              <a:solidFill>
                <a:schemeClr val="dk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marL="685800" marR="0" lvl="1" indent="-1397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</a:pPr>
            <a:endParaRPr sz="2000" b="0" i="0" u="none" strike="noStrike" cap="none">
              <a:solidFill>
                <a:schemeClr val="dk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marL="228600" marR="0" lvl="0" indent="-1219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Font typeface="Arial"/>
              <a:buNone/>
            </a:pPr>
            <a:endParaRPr sz="2400">
              <a:solidFill>
                <a:schemeClr val="dk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80"/>
              <a:buFont typeface="Arial"/>
              <a:buNone/>
            </a:pPr>
            <a:endParaRPr sz="2400">
              <a:solidFill>
                <a:schemeClr val="dk2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>
            <a:spLocks noGrp="1"/>
          </p:cNvSpPr>
          <p:nvPr>
            <p:ph type="title"/>
          </p:nvPr>
        </p:nvSpPr>
        <p:spPr>
          <a:xfrm>
            <a:off x="3614420" y="127000"/>
            <a:ext cx="4963160" cy="64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Sorts Mill Goudy"/>
              <a:buNone/>
            </a:pPr>
            <a:r>
              <a:rPr lang="en-US"/>
              <a:t> DATA FILES</a:t>
            </a:r>
            <a:endParaRPr/>
          </a:p>
        </p:txBody>
      </p:sp>
      <p:pic>
        <p:nvPicPr>
          <p:cNvPr id="171" name="Google Shape;17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4200" y="1066800"/>
            <a:ext cx="4343400" cy="3312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79159" y="995680"/>
            <a:ext cx="4963160" cy="3312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4200" y="4780280"/>
            <a:ext cx="6544310" cy="195072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1"/>
          <p:cNvSpPr txBox="1">
            <a:spLocks noGrp="1"/>
          </p:cNvSpPr>
          <p:nvPr>
            <p:ph type="body" idx="1"/>
          </p:nvPr>
        </p:nvSpPr>
        <p:spPr>
          <a:xfrm>
            <a:off x="792479" y="4531360"/>
            <a:ext cx="9486901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70000"/>
              <a:buNone/>
            </a:pPr>
            <a:r>
              <a:rPr lang="en-US"/>
              <a:t>Columns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Custom 22">
      <a:dk1>
        <a:srgbClr val="000000"/>
      </a:dk1>
      <a:lt1>
        <a:srgbClr val="FFFFFF"/>
      </a:lt1>
      <a:dk2>
        <a:srgbClr val="293737"/>
      </a:dk2>
      <a:lt2>
        <a:srgbClr val="EEF2F0"/>
      </a:lt2>
      <a:accent1>
        <a:srgbClr val="749090"/>
      </a:accent1>
      <a:accent2>
        <a:srgbClr val="A5A5A5"/>
      </a:accent2>
      <a:accent3>
        <a:srgbClr val="91A39B"/>
      </a:accent3>
      <a:accent4>
        <a:srgbClr val="A9A698"/>
      </a:accent4>
      <a:accent5>
        <a:srgbClr val="A2A79A"/>
      </a:accent5>
      <a:accent6>
        <a:srgbClr val="897F65"/>
      </a:accent6>
      <a:hlink>
        <a:srgbClr val="92872F"/>
      </a:hlink>
      <a:folHlink>
        <a:srgbClr val="AB73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1067</TotalTime>
  <Words>1331</Words>
  <Application>Microsoft Office PowerPoint</Application>
  <PresentationFormat>Widescreen</PresentationFormat>
  <Paragraphs>148</Paragraphs>
  <Slides>35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Times New Roman</vt:lpstr>
      <vt:lpstr>Gill Sans</vt:lpstr>
      <vt:lpstr>Segoe UI</vt:lpstr>
      <vt:lpstr>Arial</vt:lpstr>
      <vt:lpstr>Sorts Mill Goudy</vt:lpstr>
      <vt:lpstr>Calibri</vt:lpstr>
      <vt:lpstr>ClassicFrameVTI</vt:lpstr>
      <vt:lpstr>Sounds Classification and Detection for Rain forest species using Custom CNN algorithm </vt:lpstr>
      <vt:lpstr>Outline</vt:lpstr>
      <vt:lpstr>Motivation </vt:lpstr>
      <vt:lpstr>Objectives</vt:lpstr>
      <vt:lpstr>Research </vt:lpstr>
      <vt:lpstr>Proposed Solution Process</vt:lpstr>
      <vt:lpstr>DATA</vt:lpstr>
      <vt:lpstr>TRAINING DATA OVERVIEW</vt:lpstr>
      <vt:lpstr> DATA FILES</vt:lpstr>
      <vt:lpstr>TEST DATA OVERVIEW</vt:lpstr>
      <vt:lpstr>PowerPoint Presentation</vt:lpstr>
      <vt:lpstr>F-MAX OF THE SPECIES</vt:lpstr>
      <vt:lpstr>F-MIN OF THE SPECIES</vt:lpstr>
      <vt:lpstr>DATA PREPROCESSING</vt:lpstr>
      <vt:lpstr>PowerPoint Presentation</vt:lpstr>
      <vt:lpstr>OUTLIER INFORMATION</vt:lpstr>
      <vt:lpstr>Processing the label data</vt:lpstr>
      <vt:lpstr>Signal Processing</vt:lpstr>
      <vt:lpstr>AUDIO AUGMENTATION</vt:lpstr>
      <vt:lpstr>PowerPoint Presentation</vt:lpstr>
      <vt:lpstr>MFCC, STFT and LOG-MEL SPECTROGRAM </vt:lpstr>
      <vt:lpstr>MFCC AND LOG-MEL SPECTROGRAM</vt:lpstr>
      <vt:lpstr>STFT +MFCC</vt:lpstr>
      <vt:lpstr>PowerPoint Presentation</vt:lpstr>
      <vt:lpstr>PowerPoint Presentation</vt:lpstr>
      <vt:lpstr>Feature Extraction for log_mel</vt:lpstr>
      <vt:lpstr>Feature Extraction for MFCC</vt:lpstr>
      <vt:lpstr>Feature Extraction for STFT</vt:lpstr>
      <vt:lpstr>DATA CLASSIFICATION</vt:lpstr>
      <vt:lpstr>PROPOSED CNN MODEL</vt:lpstr>
      <vt:lpstr>CNN-Model</vt:lpstr>
      <vt:lpstr>Challenges</vt:lpstr>
      <vt:lpstr>Next Steps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Sounds Classification and Detection for Rain forest species using CNN algorithm with Leaky-ReLU and MFCC, Log-Mel, STFT</dc:title>
  <dc:creator>shreejaa talla</dc:creator>
  <cp:lastModifiedBy>shreejaa talla</cp:lastModifiedBy>
  <cp:revision>19</cp:revision>
  <dcterms:modified xsi:type="dcterms:W3CDTF">2021-04-14T20:20:45Z</dcterms:modified>
</cp:coreProperties>
</file>